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Google Sans"/>
      <p:regular r:id="rId50"/>
      <p:bold r:id="rId51"/>
      <p:italic r:id="rId52"/>
      <p:boldItalic r:id="rId53"/>
    </p:embeddedFont>
    <p:embeddedFont>
      <p:font typeface="Source Code Pr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oogleSans-bold.fntdata"/><Relationship Id="rId50" Type="http://schemas.openxmlformats.org/officeDocument/2006/relationships/font" Target="fonts/GoogleSans-regular.fntdata"/><Relationship Id="rId53" Type="http://schemas.openxmlformats.org/officeDocument/2006/relationships/font" Target="fonts/GoogleSans-boldItalic.fntdata"/><Relationship Id="rId52" Type="http://schemas.openxmlformats.org/officeDocument/2006/relationships/font" Target="fonts/GoogleSans-italic.fntdata"/><Relationship Id="rId11" Type="http://schemas.openxmlformats.org/officeDocument/2006/relationships/slide" Target="slides/slide5.xml"/><Relationship Id="rId55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54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57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56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74239c7a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74239c7a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74239c7a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74239c7a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74239c7a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74239c7a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74239c7a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74239c7a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74239c7a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74239c7a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74239c7a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74239c7a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74239c7a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74239c7a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74239c7a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74239c7a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74239c7a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74239c7a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74239c7aa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74239c7aa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74239c7aa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74239c7aa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9caba077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9caba077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9caba0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9caba0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9caba077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9caba077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9caba077b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9caba077b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9caba077b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9caba077b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9caba077b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9caba077b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74239c7aa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74239c7aa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74239c7aa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74239c7aa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9caba077b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9caba077b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9caba077b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9caba077b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74239c7aa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74239c7aa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9caba077b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9caba077b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9caba077b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9caba077b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9caba077b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9caba077b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74239c7aa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74239c7aa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072c3339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072c3339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74239c7aa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74239c7aa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74239c7aa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74239c7aa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74239c7aa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74239c7aa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74239c7aa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74239c7aa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74239c7a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74239c7a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74239c7aa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74239c7aa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74239c7a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74239c7a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4239c7aa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4239c7aa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74239c7a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74239c7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74239c7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74239c7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74239c7a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74239c7a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Presentation Title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8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0" y="0"/>
            <a:ext cx="9144000" cy="4854853"/>
            <a:chOff x="0" y="0"/>
            <a:chExt cx="24384000" cy="12946275"/>
          </a:xfrm>
        </p:grpSpPr>
        <p:sp>
          <p:nvSpPr>
            <p:cNvPr id="69" name="Google Shape;69;p14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5281" y="4677614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0" l="39" r="29" t="0"/>
          <a:stretch/>
        </p:blipFill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5" y="603183"/>
            <a:ext cx="1665289" cy="22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66" y="1325963"/>
            <a:ext cx="995241" cy="25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0"/>
            <a:ext cx="9144000" cy="51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128" y="465530"/>
            <a:ext cx="819039" cy="20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3.jpg" id="84" name="Google Shape;84;p17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7" name="Google Shape;87;p17"/>
          <p:cNvSpPr/>
          <p:nvPr/>
        </p:nvSpPr>
        <p:spPr>
          <a:xfrm>
            <a:off x="4572103" y="47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257925" y="473375"/>
            <a:ext cx="8632200" cy="4456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11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11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11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11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11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11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11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GB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kotlinlang.org/docs/serialization.html" TargetMode="External"/><Relationship Id="rId10" Type="http://schemas.openxmlformats.org/officeDocument/2006/relationships/hyperlink" Target="https://square.github.io/picasso/" TargetMode="External"/><Relationship Id="rId13" Type="http://schemas.openxmlformats.org/officeDocument/2006/relationships/hyperlink" Target="https://github.com/google/gson" TargetMode="External"/><Relationship Id="rId12" Type="http://schemas.openxmlformats.org/officeDocument/2006/relationships/hyperlink" Target="https://github.com/square/moshi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eveloper.android.com/training/data-storage/room" TargetMode="External"/><Relationship Id="rId4" Type="http://schemas.openxmlformats.org/officeDocument/2006/relationships/hyperlink" Target="https://github.com/cashapp/sqldelight" TargetMode="External"/><Relationship Id="rId9" Type="http://schemas.openxmlformats.org/officeDocument/2006/relationships/hyperlink" Target="https://github.com/bumptech/glide" TargetMode="External"/><Relationship Id="rId15" Type="http://schemas.openxmlformats.org/officeDocument/2006/relationships/image" Target="../media/image8.png"/><Relationship Id="rId14" Type="http://schemas.openxmlformats.org/officeDocument/2006/relationships/hyperlink" Target="https://firebase.google.com/" TargetMode="External"/><Relationship Id="rId16" Type="http://schemas.openxmlformats.org/officeDocument/2006/relationships/image" Target="../media/image6.png"/><Relationship Id="rId5" Type="http://schemas.openxmlformats.org/officeDocument/2006/relationships/hyperlink" Target="https://github.com/realm/realm-java" TargetMode="External"/><Relationship Id="rId6" Type="http://schemas.openxmlformats.org/officeDocument/2006/relationships/hyperlink" Target="https://square.github.io/retrofit/" TargetMode="External"/><Relationship Id="rId7" Type="http://schemas.openxmlformats.org/officeDocument/2006/relationships/hyperlink" Target="https://ktor.io/" TargetMode="External"/><Relationship Id="rId8" Type="http://schemas.openxmlformats.org/officeDocument/2006/relationships/hyperlink" Target="https://github.com/coil-kt/coi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Android</a:t>
            </a:r>
            <a:endParaRPr/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to know Android project basics, its structure, key components, UI and more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533400"/>
            <a:ext cx="2990850" cy="407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9"/>
          <p:cNvCxnSpPr>
            <a:endCxn id="171" idx="3"/>
          </p:cNvCxnSpPr>
          <p:nvPr/>
        </p:nvCxnSpPr>
        <p:spPr>
          <a:xfrm rot="10800000">
            <a:off x="1904125" y="3771625"/>
            <a:ext cx="1653900" cy="81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/>
        </p:nvSpPr>
        <p:spPr>
          <a:xfrm>
            <a:off x="357625" y="3581275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 settings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/>
          <p:nvPr/>
        </p:nvSpPr>
        <p:spPr>
          <a:xfrm>
            <a:off x="6" y="4797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123950"/>
            <a:ext cx="4086225" cy="28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0"/>
          <p:cNvCxnSpPr/>
          <p:nvPr/>
        </p:nvCxnSpPr>
        <p:spPr>
          <a:xfrm rot="10800000">
            <a:off x="1920825" y="2119675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0"/>
          <p:cNvSpPr txBox="1"/>
          <p:nvPr/>
        </p:nvSpPr>
        <p:spPr>
          <a:xfrm>
            <a:off x="319800" y="1904550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App code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123950"/>
            <a:ext cx="4086225" cy="28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1"/>
          <p:cNvCxnSpPr/>
          <p:nvPr/>
        </p:nvCxnSpPr>
        <p:spPr>
          <a:xfrm rot="10800000">
            <a:off x="1932150" y="2374575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31"/>
          <p:cNvSpPr txBox="1"/>
          <p:nvPr/>
        </p:nvSpPr>
        <p:spPr>
          <a:xfrm>
            <a:off x="331125" y="2159450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UI Tests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123950"/>
            <a:ext cx="4086225" cy="28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2"/>
          <p:cNvCxnSpPr/>
          <p:nvPr/>
        </p:nvCxnSpPr>
        <p:spPr>
          <a:xfrm rot="10800000">
            <a:off x="2062450" y="2652125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32"/>
          <p:cNvSpPr txBox="1"/>
          <p:nvPr/>
        </p:nvSpPr>
        <p:spPr>
          <a:xfrm>
            <a:off x="461425" y="2437000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123950"/>
            <a:ext cx="4086225" cy="28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/>
          <p:nvPr/>
        </p:nvCxnSpPr>
        <p:spPr>
          <a:xfrm rot="10800000">
            <a:off x="2068100" y="2952350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3"/>
          <p:cNvSpPr txBox="1"/>
          <p:nvPr/>
        </p:nvSpPr>
        <p:spPr>
          <a:xfrm>
            <a:off x="467075" y="2737225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Unit tests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123950"/>
            <a:ext cx="4086225" cy="28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4"/>
          <p:cNvCxnSpPr/>
          <p:nvPr/>
        </p:nvCxnSpPr>
        <p:spPr>
          <a:xfrm rot="10800000">
            <a:off x="2090750" y="3501825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4"/>
          <p:cNvSpPr txBox="1"/>
          <p:nvPr/>
        </p:nvSpPr>
        <p:spPr>
          <a:xfrm>
            <a:off x="623625" y="3173375"/>
            <a:ext cx="135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Module configuration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7638"/>
            <a:ext cx="36385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5"/>
          <p:cNvCxnSpPr/>
          <p:nvPr/>
        </p:nvCxnSpPr>
        <p:spPr>
          <a:xfrm rot="10800000">
            <a:off x="2597825" y="1377600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5"/>
          <p:cNvSpPr txBox="1"/>
          <p:nvPr/>
        </p:nvSpPr>
        <p:spPr>
          <a:xfrm>
            <a:off x="1198675" y="1144800"/>
            <a:ext cx="135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Codebase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7638"/>
            <a:ext cx="36385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6"/>
          <p:cNvCxnSpPr/>
          <p:nvPr/>
        </p:nvCxnSpPr>
        <p:spPr>
          <a:xfrm rot="10800000">
            <a:off x="1957725" y="4487475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6"/>
          <p:cNvSpPr txBox="1"/>
          <p:nvPr/>
        </p:nvSpPr>
        <p:spPr>
          <a:xfrm>
            <a:off x="490600" y="4159025"/>
            <a:ext cx="135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7638"/>
            <a:ext cx="36385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7"/>
          <p:cNvCxnSpPr/>
          <p:nvPr/>
        </p:nvCxnSpPr>
        <p:spPr>
          <a:xfrm rot="10800000">
            <a:off x="1957725" y="4770700"/>
            <a:ext cx="795000" cy="28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7"/>
          <p:cNvSpPr txBox="1"/>
          <p:nvPr/>
        </p:nvSpPr>
        <p:spPr>
          <a:xfrm>
            <a:off x="490600" y="4442250"/>
            <a:ext cx="135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Manifest Definitions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Gradle Build Process</a:t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241" name="Google Shape;241;p38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06" name="Google Shape;106;p21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Contents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10" name="Google Shape;110;p21"/>
          <p:cNvSpPr txBox="1"/>
          <p:nvPr>
            <p:ph idx="4294967295" type="body"/>
          </p:nvPr>
        </p:nvSpPr>
        <p:spPr>
          <a:xfrm>
            <a:off x="579666" y="1247508"/>
            <a:ext cx="3019200" cy="29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AndroidStudio</a:t>
            </a:r>
            <a:endParaRPr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Project Structure</a:t>
            </a:r>
            <a:endParaRPr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Gradle build script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1" name="Google Shape;111;p21"/>
          <p:cNvSpPr txBox="1"/>
          <p:nvPr>
            <p:ph idx="4294967295" type="body"/>
          </p:nvPr>
        </p:nvSpPr>
        <p:spPr>
          <a:xfrm>
            <a:off x="4204772" y="1247508"/>
            <a:ext cx="3019200" cy="29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Android key components</a:t>
            </a:r>
            <a:endParaRPr>
              <a:solidFill>
                <a:srgbClr val="434343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Building UI (Compose/XML)</a:t>
            </a:r>
            <a:endParaRPr>
              <a:solidFill>
                <a:srgbClr val="434343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Dependencies, libraries</a:t>
            </a:r>
            <a:endParaRPr>
              <a:solidFill>
                <a:srgbClr val="434343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-GB">
                <a:solidFill>
                  <a:srgbClr val="434343"/>
                </a:solidFill>
              </a:rPr>
              <a:t>AndroidX, Jetpack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Connects </a:t>
            </a:r>
            <a:r>
              <a:rPr b="1" lang="en-GB">
                <a:solidFill>
                  <a:srgbClr val="3F3F3F"/>
                </a:solidFill>
              </a:rPr>
              <a:t>3rd party</a:t>
            </a:r>
            <a:r>
              <a:rPr lang="en-GB">
                <a:solidFill>
                  <a:srgbClr val="3F3F3F"/>
                </a:solidFill>
              </a:rPr>
              <a:t> </a:t>
            </a:r>
            <a:r>
              <a:rPr b="1" lang="en-GB">
                <a:solidFill>
                  <a:srgbClr val="3F3F3F"/>
                </a:solidFill>
              </a:rPr>
              <a:t>dependencies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Loads resources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Packages</a:t>
            </a:r>
            <a:r>
              <a:rPr lang="en-GB">
                <a:solidFill>
                  <a:srgbClr val="3F3F3F"/>
                </a:solidFill>
              </a:rPr>
              <a:t> different files together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Builds an </a:t>
            </a:r>
            <a:r>
              <a:rPr b="1" lang="en-GB">
                <a:solidFill>
                  <a:srgbClr val="3F3F3F"/>
                </a:solidFill>
              </a:rPr>
              <a:t>executable</a:t>
            </a:r>
            <a:r>
              <a:rPr lang="en-GB">
                <a:solidFill>
                  <a:srgbClr val="3F3F3F"/>
                </a:solidFill>
              </a:rPr>
              <a:t> file*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Applies </a:t>
            </a:r>
            <a:r>
              <a:rPr b="1" lang="en-GB">
                <a:solidFill>
                  <a:srgbClr val="3F3F3F"/>
                </a:solidFill>
              </a:rPr>
              <a:t>signing</a:t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48" name="Google Shape;248;p39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Gradle Build Process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52" name="Google Shape;252;p39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Set of scripts used to run a project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5" y="500075"/>
            <a:ext cx="4237152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163" y="500075"/>
            <a:ext cx="3248025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920750" y="2614075"/>
            <a:ext cx="1269900" cy="29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1020225" y="4025900"/>
            <a:ext cx="1339800" cy="29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1214950" y="1202250"/>
            <a:ext cx="1269900" cy="29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6024025" y="1039275"/>
            <a:ext cx="1416000" cy="29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5784850" y="2472275"/>
            <a:ext cx="1416000" cy="29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5784850" y="3905275"/>
            <a:ext cx="1602300" cy="29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Project-level</a:t>
            </a:r>
            <a:r>
              <a:rPr lang="en-GB">
                <a:solidFill>
                  <a:srgbClr val="3F3F3F"/>
                </a:solidFill>
              </a:rPr>
              <a:t> build.gradle </a:t>
            </a:r>
            <a:r>
              <a:rPr lang="en-GB">
                <a:solidFill>
                  <a:schemeClr val="accent3"/>
                </a:solidFill>
              </a:rPr>
              <a:t>script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Module-level </a:t>
            </a:r>
            <a:r>
              <a:rPr lang="en-GB">
                <a:solidFill>
                  <a:srgbClr val="3F3F3F"/>
                </a:solidFill>
              </a:rPr>
              <a:t>build.gradle </a:t>
            </a:r>
            <a:r>
              <a:rPr lang="en-GB">
                <a:solidFill>
                  <a:schemeClr val="accent3"/>
                </a:solidFill>
              </a:rPr>
              <a:t>script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Settings </a:t>
            </a:r>
            <a:r>
              <a:rPr lang="en-GB">
                <a:solidFill>
                  <a:srgbClr val="3F3F3F"/>
                </a:solidFill>
              </a:rPr>
              <a:t>gradle script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72" name="Google Shape;272;p41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Gradle Script Types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76" name="Google Shape;276;p41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Each type affects different parts of the build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Ext (external/exported)</a:t>
            </a:r>
            <a:r>
              <a:rPr lang="en-GB">
                <a:solidFill>
                  <a:srgbClr val="3F3F3F"/>
                </a:solidFill>
              </a:rPr>
              <a:t> properties - useful for versions* (moved to </a:t>
            </a:r>
            <a:r>
              <a:rPr b="1" lang="en-GB">
                <a:solidFill>
                  <a:srgbClr val="3F3F3F"/>
                </a:solidFill>
              </a:rPr>
              <a:t>.toml</a:t>
            </a:r>
            <a:r>
              <a:rPr lang="en-GB">
                <a:solidFill>
                  <a:srgbClr val="3F3F3F"/>
                </a:solidFill>
              </a:rPr>
              <a:t>)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Repositories</a:t>
            </a:r>
            <a:r>
              <a:rPr lang="en-GB">
                <a:solidFill>
                  <a:srgbClr val="3F3F3F"/>
                </a:solidFill>
              </a:rPr>
              <a:t> used for dependencies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Project level </a:t>
            </a:r>
            <a:r>
              <a:rPr b="1" lang="en-GB">
                <a:solidFill>
                  <a:srgbClr val="3F3F3F"/>
                </a:solidFill>
              </a:rPr>
              <a:t>tasks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Project level plugins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282" name="Google Shape;282;p42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83" name="Google Shape;283;p42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Project-level Script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87" name="Google Shape;287;p42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Applied throughout the project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Plugins </a:t>
            </a:r>
            <a:r>
              <a:rPr lang="en-GB">
                <a:solidFill>
                  <a:srgbClr val="3F3F3F"/>
                </a:solidFill>
              </a:rPr>
              <a:t>for that module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Android based configuration &amp; build options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Module dependencies &amp; inclusions (other modules)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Repositories required for the module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94" name="Google Shape;294;p43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95" name="Google Shape;2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Module</a:t>
            </a:r>
            <a:r>
              <a:rPr lang="en-GB">
                <a:solidFill>
                  <a:srgbClr val="4285F4"/>
                </a:solidFill>
              </a:rPr>
              <a:t>-level Script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98" name="Google Shape;298;p43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Applied inside a single module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Plugins! (</a:t>
            </a:r>
            <a:r>
              <a:rPr b="1" lang="en-GB">
                <a:solidFill>
                  <a:srgbClr val="3F3F3F"/>
                </a:solidFill>
              </a:rPr>
              <a:t>KTS only</a:t>
            </a:r>
            <a:r>
              <a:rPr lang="en-GB">
                <a:solidFill>
                  <a:srgbClr val="3F3F3F"/>
                </a:solidFill>
              </a:rPr>
              <a:t>)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Dependency resolution (</a:t>
            </a:r>
            <a:r>
              <a:rPr b="1" lang="en-GB">
                <a:solidFill>
                  <a:srgbClr val="3F3F3F"/>
                </a:solidFill>
              </a:rPr>
              <a:t>KTS only</a:t>
            </a:r>
            <a:r>
              <a:rPr lang="en-GB">
                <a:solidFill>
                  <a:srgbClr val="3F3F3F"/>
                </a:solidFill>
              </a:rPr>
              <a:t>)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Config like project name, modules to include in build loading…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04" name="Google Shape;304;p44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05" name="Google Shape;305;p44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Settings Script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09" name="Google Shape;309;p44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Common project configuration*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Android Key Components</a:t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315" name="Google Shape;315;p45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Activities</a:t>
            </a:r>
            <a:r>
              <a:rPr lang="en-GB">
                <a:solidFill>
                  <a:srgbClr val="3F3F3F"/>
                </a:solidFill>
              </a:rPr>
              <a:t>, Views and Fragments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Intents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Content providers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chemeClr val="accent3"/>
                </a:solidFill>
              </a:rPr>
              <a:t>Services </a:t>
            </a:r>
            <a:r>
              <a:rPr lang="en-GB">
                <a:solidFill>
                  <a:schemeClr val="accent3"/>
                </a:solidFill>
              </a:rPr>
              <a:t>and </a:t>
            </a:r>
            <a:r>
              <a:rPr b="1" lang="en-GB">
                <a:solidFill>
                  <a:schemeClr val="accent3"/>
                </a:solidFill>
              </a:rPr>
              <a:t>Broadcast receivers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Android Manifest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21" name="Google Shape;321;p46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2" name="Google Shape;322;p46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Android Key Components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26" name="Google Shape;326;p46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These things pretty much make up an Android app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Activity</a:t>
            </a:r>
            <a:r>
              <a:rPr lang="en-GB">
                <a:solidFill>
                  <a:srgbClr val="3F3F3F"/>
                </a:solidFill>
              </a:rPr>
              <a:t> - Represents one screen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Fr</a:t>
            </a:r>
            <a:r>
              <a:rPr b="1" lang="en-GB">
                <a:solidFill>
                  <a:srgbClr val="3F3F3F"/>
                </a:solidFill>
              </a:rPr>
              <a:t>agment</a:t>
            </a:r>
            <a:r>
              <a:rPr lang="en-GB">
                <a:solidFill>
                  <a:srgbClr val="3F3F3F"/>
                </a:solidFill>
              </a:rPr>
              <a:t> </a:t>
            </a:r>
            <a:r>
              <a:rPr lang="en-GB">
                <a:solidFill>
                  <a:srgbClr val="3F3F3F"/>
                </a:solidFill>
              </a:rPr>
              <a:t>- Represents </a:t>
            </a:r>
            <a:r>
              <a:rPr i="1" lang="en-GB">
                <a:solidFill>
                  <a:srgbClr val="3F3F3F"/>
                </a:solidFill>
              </a:rPr>
              <a:t>fragmented</a:t>
            </a:r>
            <a:r>
              <a:rPr lang="en-GB">
                <a:solidFill>
                  <a:srgbClr val="3F3F3F"/>
                </a:solidFill>
              </a:rPr>
              <a:t> parts of a UI and logic, usable in multiple screens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View</a:t>
            </a:r>
            <a:r>
              <a:rPr lang="en-GB">
                <a:solidFill>
                  <a:srgbClr val="3F3F3F"/>
                </a:solidFill>
              </a:rPr>
              <a:t> - Base building block of the UI (XML only)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Composable functions</a:t>
            </a:r>
            <a:r>
              <a:rPr lang="en-GB">
                <a:solidFill>
                  <a:srgbClr val="3F3F3F"/>
                </a:solidFill>
              </a:rPr>
              <a:t> - Base building blocks of the UI (Compose)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33" name="Google Shape;333;p47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34" name="Google Shape;3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Activities, Fragments, Views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37" name="Google Shape;337;p47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Building blocks of the UI and user interaction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Target Activities, Broadcast Receivers or Services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Start a new </a:t>
            </a:r>
            <a:r>
              <a:rPr i="1" lang="en-GB">
                <a:solidFill>
                  <a:srgbClr val="3F3F3F"/>
                </a:solidFill>
              </a:rPr>
              <a:t>system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Can contain small pieces of data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Can be restricted to components or application names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Used in notifications*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44" name="Google Shape;344;p48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45" name="Google Shape;3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Intents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48" name="Google Shape;348;p48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Action to open a new screen or trigger a system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Android Studio</a:t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117" name="Google Shape;117;p22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Used to load data from the Android system database/persistence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Extremely annoying to use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Mostly avoided if possible, but necessary in some cases (like SMS, MMS, contacts…)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55" name="Google Shape;355;p49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56" name="Google Shape;3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Content Providers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59" name="Google Shape;359;p49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They provide content!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Services are </a:t>
            </a:r>
            <a:r>
              <a:rPr b="1" lang="en-GB">
                <a:solidFill>
                  <a:srgbClr val="3F3F3F"/>
                </a:solidFill>
              </a:rPr>
              <a:t>long or short running background operations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Broadcast receivers </a:t>
            </a:r>
            <a:r>
              <a:rPr b="1" lang="en-GB">
                <a:solidFill>
                  <a:srgbClr val="3F3F3F"/>
                </a:solidFill>
              </a:rPr>
              <a:t>receive intents</a:t>
            </a:r>
            <a:r>
              <a:rPr lang="en-GB">
                <a:solidFill>
                  <a:srgbClr val="3F3F3F"/>
                </a:solidFill>
              </a:rPr>
              <a:t> and then </a:t>
            </a:r>
            <a:r>
              <a:rPr b="1" lang="en-GB">
                <a:solidFill>
                  <a:srgbClr val="3F3F3F"/>
                </a:solidFill>
              </a:rPr>
              <a:t>trigger behavior</a:t>
            </a:r>
            <a:r>
              <a:rPr lang="en-GB">
                <a:solidFill>
                  <a:srgbClr val="3F3F3F"/>
                </a:solidFill>
              </a:rPr>
              <a:t> or </a:t>
            </a:r>
            <a:r>
              <a:rPr b="1" lang="en-GB">
                <a:solidFill>
                  <a:srgbClr val="3F3F3F"/>
                </a:solidFill>
              </a:rPr>
              <a:t>start components</a:t>
            </a:r>
            <a:r>
              <a:rPr lang="en-GB">
                <a:solidFill>
                  <a:srgbClr val="3F3F3F"/>
                </a:solidFill>
              </a:rPr>
              <a:t> (like services)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Receivers can work across-apps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WorkManager</a:t>
            </a:r>
            <a:r>
              <a:rPr lang="en-GB">
                <a:solidFill>
                  <a:srgbClr val="3F3F3F"/>
                </a:solidFill>
              </a:rPr>
              <a:t>*</a:t>
            </a:r>
            <a:r>
              <a:rPr b="1" lang="en-GB">
                <a:solidFill>
                  <a:srgbClr val="3F3F3F"/>
                </a:solidFill>
              </a:rPr>
              <a:t> </a:t>
            </a:r>
            <a:r>
              <a:rPr lang="en-GB">
                <a:solidFill>
                  <a:srgbClr val="3F3F3F"/>
                </a:solidFill>
              </a:rPr>
              <a:t>- Essentially a way to replace most services and other background workers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66" name="Google Shape;366;p50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Services &amp; Broadcast Receivers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70" name="Google Shape;370;p50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Background systems that trigger events or do work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Defines all Activities, receivers, services, permissions, configuration and so on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Each Android module requires one manifest</a:t>
            </a:r>
            <a:endParaRPr b="1"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Manifests are merged</a:t>
            </a:r>
            <a:r>
              <a:rPr lang="en-GB">
                <a:solidFill>
                  <a:srgbClr val="3F3F3F"/>
                </a:solidFill>
              </a:rPr>
              <a:t> across Android modules*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76" name="Google Shape;376;p51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77" name="Google Shape;377;p51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AndroidManifest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81" name="Google Shape;381;p51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Single file describing the core functionality of an app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Building UI (Compose/XML)</a:t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387" name="Google Shape;387;p52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XML requires of people to learn XML, learn how the View system works, lifecycle, combine XML attributes &amp; programmatic View properties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Compose is fully declarative, no objects, no Views, no XML, only Kotlin and functions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There’s interop </a:t>
            </a:r>
            <a:r>
              <a:rPr lang="en-GB">
                <a:solidFill>
                  <a:srgbClr val="3F3F3F"/>
                </a:solidFill>
              </a:rPr>
              <a:t>-&gt; Can embed XML in Compose and use Compose in XML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94" name="Google Shape;394;p53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Building UI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98" name="Google Shape;398;p53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Two ways - legacy (XML) and modern (Compose)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Dependencies, common libraries</a:t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404" name="Google Shape;404;p54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Database</a:t>
            </a:r>
            <a:r>
              <a:rPr lang="en-GB">
                <a:solidFill>
                  <a:srgbClr val="3F3F3F"/>
                </a:solidFill>
              </a:rPr>
              <a:t>: 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Room</a:t>
            </a:r>
            <a:r>
              <a:rPr lang="en-GB">
                <a:solidFill>
                  <a:srgbClr val="3F3F3F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SQLDelight</a:t>
            </a:r>
            <a:r>
              <a:rPr lang="en-GB">
                <a:solidFill>
                  <a:srgbClr val="3F3F3F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Realm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Networking</a:t>
            </a:r>
            <a:r>
              <a:rPr lang="en-GB">
                <a:solidFill>
                  <a:srgbClr val="3F3F3F"/>
                </a:solidFill>
              </a:rPr>
              <a:t>: </a:t>
            </a:r>
            <a:r>
              <a:rPr b="1" lang="en-GB" u="sng">
                <a:solidFill>
                  <a:schemeClr val="hlink"/>
                </a:solidFill>
                <a:hlinkClick r:id="rId6"/>
              </a:rPr>
              <a:t>Retrofit</a:t>
            </a:r>
            <a:r>
              <a:rPr lang="en-GB">
                <a:solidFill>
                  <a:srgbClr val="3F3F3F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Ktor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Image Loading</a:t>
            </a:r>
            <a:r>
              <a:rPr lang="en-GB">
                <a:solidFill>
                  <a:srgbClr val="3F3F3F"/>
                </a:solidFill>
              </a:rPr>
              <a:t>: </a:t>
            </a:r>
            <a:r>
              <a:rPr b="1" lang="en-GB" u="sng">
                <a:solidFill>
                  <a:schemeClr val="hlink"/>
                </a:solidFill>
                <a:hlinkClick r:id="rId8"/>
              </a:rPr>
              <a:t>Coil</a:t>
            </a:r>
            <a:r>
              <a:rPr lang="en-GB">
                <a:solidFill>
                  <a:schemeClr val="accent3"/>
                </a:solidFill>
              </a:rPr>
              <a:t>,</a:t>
            </a:r>
            <a:r>
              <a:rPr lang="en-GB"/>
              <a:t>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Glide</a:t>
            </a:r>
            <a:r>
              <a:rPr lang="en-GB">
                <a:solidFill>
                  <a:srgbClr val="3F3F3F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Picasso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Parsing</a:t>
            </a:r>
            <a:r>
              <a:rPr lang="en-GB">
                <a:solidFill>
                  <a:srgbClr val="3F3F3F"/>
                </a:solidFill>
              </a:rPr>
              <a:t>: </a:t>
            </a:r>
            <a:r>
              <a:rPr b="1" lang="en-GB" u="sng">
                <a:solidFill>
                  <a:schemeClr val="hlink"/>
                </a:solidFill>
                <a:hlinkClick r:id="rId11"/>
              </a:rPr>
              <a:t>Kotlin Serialization</a:t>
            </a:r>
            <a:r>
              <a:rPr lang="en-GB">
                <a:solidFill>
                  <a:srgbClr val="3F3F3F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12"/>
              </a:rPr>
              <a:t>Moshi</a:t>
            </a:r>
            <a:r>
              <a:rPr lang="en-GB">
                <a:solidFill>
                  <a:srgbClr val="3F3F3F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13"/>
              </a:rPr>
              <a:t>Gson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Various Tooling</a:t>
            </a:r>
            <a:r>
              <a:rPr lang="en-GB">
                <a:solidFill>
                  <a:srgbClr val="3F3F3F"/>
                </a:solidFill>
              </a:rPr>
              <a:t>: </a:t>
            </a:r>
            <a:r>
              <a:rPr b="1" lang="en-GB" u="sng">
                <a:solidFill>
                  <a:schemeClr val="hlink"/>
                </a:solidFill>
                <a:hlinkClick r:id="rId14"/>
              </a:rPr>
              <a:t>Firebase</a:t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410" name="Google Shape;410;p55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411" name="Google Shape;411;p55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412" name="Google Shape;412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Common Libraries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15" name="Google Shape;415;p55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Android strongly emphasizes the use of libraries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AndroidX &amp; Jetpack</a:t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421" name="Google Shape;421;p56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Historically there weren’t </a:t>
            </a:r>
            <a:r>
              <a:rPr b="1" lang="en-GB">
                <a:solidFill>
                  <a:srgbClr val="3F3F3F"/>
                </a:solidFill>
              </a:rPr>
              <a:t>strict guidelines </a:t>
            </a:r>
            <a:r>
              <a:rPr lang="en-GB">
                <a:solidFill>
                  <a:srgbClr val="3F3F3F"/>
                </a:solidFill>
              </a:rPr>
              <a:t>for Android app development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Google/Android didn’t suggest any architectural patterns, libraries, code styling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Then Jetpack came and we got a new </a:t>
            </a:r>
            <a:r>
              <a:rPr b="1" lang="en-GB">
                <a:solidFill>
                  <a:srgbClr val="3F3F3F"/>
                </a:solidFill>
              </a:rPr>
              <a:t>fresh set of tools for development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27" name="Google Shape;427;p57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428" name="Google Shape;428;p57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429" name="Google Shape;4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AndroidX &amp; Jetpack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32" name="Google Shape;432;p57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“Modern” ways of building Android apps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54" y="0"/>
            <a:ext cx="78492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4294967295" type="body"/>
          </p:nvPr>
        </p:nvSpPr>
        <p:spPr>
          <a:xfrm>
            <a:off x="777161" y="2216264"/>
            <a:ext cx="8125800" cy="17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Built by </a:t>
            </a:r>
            <a:r>
              <a:rPr b="1" lang="en-GB">
                <a:solidFill>
                  <a:srgbClr val="3F3F3F"/>
                </a:solidFill>
              </a:rPr>
              <a:t>Jetbrains </a:t>
            </a:r>
            <a:r>
              <a:rPr lang="en-GB">
                <a:solidFill>
                  <a:srgbClr val="3F3F3F"/>
                </a:solidFill>
              </a:rPr>
              <a:t>and Google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Impossible number of tools, features and random things you don’t even know about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-GB">
                <a:solidFill>
                  <a:srgbClr val="3F3F3F"/>
                </a:solidFill>
              </a:rPr>
              <a:t>Lots of quality of life things, like adding images, vectors, generating code</a:t>
            </a:r>
            <a:endParaRPr>
              <a:solidFill>
                <a:srgbClr val="3F3F3F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b="1" lang="en-GB">
                <a:solidFill>
                  <a:srgbClr val="3F3F3F"/>
                </a:solidFill>
              </a:rPr>
              <a:t>IntelliSense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284241" y="4576256"/>
            <a:ext cx="852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4" name="Google Shape;124;p23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034" y="4650473"/>
            <a:ext cx="960771" cy="13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8" y="4623319"/>
            <a:ext cx="721274" cy="1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4294967295" type="title"/>
          </p:nvPr>
        </p:nvSpPr>
        <p:spPr>
          <a:xfrm>
            <a:off x="579666" y="343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Android Studio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28" name="Google Shape;128;p23"/>
          <p:cNvSpPr txBox="1"/>
          <p:nvPr>
            <p:ph idx="4294967295" type="subTitle"/>
          </p:nvPr>
        </p:nvSpPr>
        <p:spPr>
          <a:xfrm>
            <a:off x="585347" y="1143497"/>
            <a:ext cx="7360200" cy="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</a:rPr>
              <a:t>Essentially the only IDE you’ll ever need for Android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1953"/>
            <a:ext cx="9144001" cy="371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827350" y="222100"/>
            <a:ext cx="3489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https://developer.android.com/studio</a:t>
            </a:r>
            <a:endParaRPr sz="1500">
              <a:solidFill>
                <a:srgbClr val="536DF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subTitle"/>
          </p:nvPr>
        </p:nvSpPr>
        <p:spPr>
          <a:xfrm>
            <a:off x="1431413" y="1833731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202124"/>
                </a:solidFill>
              </a:rPr>
              <a:t>Project Structure</a:t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141" name="Google Shape;141;p25"/>
          <p:cNvSpPr txBox="1"/>
          <p:nvPr>
            <p:ph idx="4294967295" type="subTitle"/>
          </p:nvPr>
        </p:nvSpPr>
        <p:spPr>
          <a:xfrm>
            <a:off x="1431413" y="3195722"/>
            <a:ext cx="46359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533400"/>
            <a:ext cx="299085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533400"/>
            <a:ext cx="2990850" cy="407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7"/>
          <p:cNvCxnSpPr/>
          <p:nvPr/>
        </p:nvCxnSpPr>
        <p:spPr>
          <a:xfrm rot="10800000">
            <a:off x="2141925" y="1508025"/>
            <a:ext cx="889200" cy="3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7"/>
          <p:cNvSpPr txBox="1"/>
          <p:nvPr/>
        </p:nvSpPr>
        <p:spPr>
          <a:xfrm>
            <a:off x="742550" y="1264425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Android Code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5681" y="9722"/>
            <a:ext cx="9138300" cy="5133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533400"/>
            <a:ext cx="2990850" cy="407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8"/>
          <p:cNvCxnSpPr/>
          <p:nvPr/>
        </p:nvCxnSpPr>
        <p:spPr>
          <a:xfrm rot="10800000">
            <a:off x="2187250" y="2397250"/>
            <a:ext cx="1319700" cy="11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8"/>
          <p:cNvSpPr txBox="1"/>
          <p:nvPr/>
        </p:nvSpPr>
        <p:spPr>
          <a:xfrm>
            <a:off x="788000" y="2153775"/>
            <a:ext cx="15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 plugins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